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228"/>
    <p:restoredTop sz="79740"/>
  </p:normalViewPr>
  <p:slideViewPr>
    <p:cSldViewPr snapToGrid="0" snapToObjects="1">
      <p:cViewPr>
        <p:scale>
          <a:sx n="78" d="100"/>
          <a:sy n="78" d="100"/>
        </p:scale>
        <p:origin x="-186" y="-72"/>
      </p:cViewPr>
      <p:guideLst>
        <p:guide orient="horz" pos="2160"/>
        <p:guide pos="2880"/>
      </p:guideLst>
    </p:cSldViewPr>
  </p:slideViewPr>
  <p:notesTextViewPr>
    <p:cViewPr>
      <p:scale>
        <a:sx n="1" d="1"/>
        <a:sy n="1" d="1"/>
      </p:scale>
      <p:origin x="0" y="0"/>
    </p:cViewPr>
  </p:notesTextViewPr>
  <p:notesViewPr>
    <p:cSldViewPr snapToGrid="0" snapToObjects="1">
      <p:cViewPr varScale="1">
        <p:scale>
          <a:sx n="48" d="100"/>
          <a:sy n="48" d="100"/>
        </p:scale>
        <p:origin x="2952"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D919D9-43FA-4F45-A1C7-84213D328A0D}" type="datetimeFigureOut">
              <a:rPr lang="en-US" smtClean="0"/>
              <a:t>5/15/2016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3B9EF-AFFE-694B-A2CA-D01B51C64320}" type="slidenum">
              <a:rPr lang="en-US" smtClean="0"/>
              <a:t>‹#›</a:t>
            </a:fld>
            <a:endParaRPr lang="en-US"/>
          </a:p>
        </p:txBody>
      </p:sp>
    </p:spTree>
    <p:extLst>
      <p:ext uri="{BB962C8B-B14F-4D97-AF65-F5344CB8AC3E}">
        <p14:creationId xmlns:p14="http://schemas.microsoft.com/office/powerpoint/2010/main" val="1558485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7CCF4-35CA-A948-9720-D4A31E565536}" type="slidenum">
              <a:rPr lang="en-US" smtClean="0"/>
              <a:t>1</a:t>
            </a:fld>
            <a:endParaRPr lang="en-US"/>
          </a:p>
        </p:txBody>
      </p:sp>
    </p:spTree>
    <p:extLst>
      <p:ext uri="{BB962C8B-B14F-4D97-AF65-F5344CB8AC3E}">
        <p14:creationId xmlns:p14="http://schemas.microsoft.com/office/powerpoint/2010/main" val="357480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 temptation has seized you</a:t>
            </a:r>
          </a:p>
          <a:p>
            <a:r>
              <a:rPr lang="en-US" sz="1200" kern="1200" dirty="0" smtClean="0">
                <a:solidFill>
                  <a:schemeClr val="tx1"/>
                </a:solidFill>
                <a:effectLst/>
                <a:latin typeface="+mn-lt"/>
                <a:ea typeface="+mn-ea"/>
                <a:cs typeface="+mn-cs"/>
              </a:rPr>
              <a:t>except what is common to man.</a:t>
            </a:r>
          </a:p>
          <a:p>
            <a:r>
              <a:rPr lang="en-US" sz="1200" kern="1200" dirty="0" smtClean="0">
                <a:solidFill>
                  <a:schemeClr val="tx1"/>
                </a:solidFill>
                <a:effectLst/>
                <a:latin typeface="+mn-lt"/>
                <a:ea typeface="+mn-ea"/>
                <a:cs typeface="+mn-cs"/>
              </a:rPr>
              <a:t>And God is faithful;</a:t>
            </a:r>
          </a:p>
          <a:p>
            <a:r>
              <a:rPr lang="en-US" sz="1200" kern="1200" dirty="0" smtClean="0">
                <a:solidFill>
                  <a:schemeClr val="tx1"/>
                </a:solidFill>
                <a:effectLst/>
                <a:latin typeface="+mn-lt"/>
                <a:ea typeface="+mn-ea"/>
                <a:cs typeface="+mn-cs"/>
              </a:rPr>
              <a:t>He will not let you be tempted</a:t>
            </a:r>
          </a:p>
          <a:p>
            <a:r>
              <a:rPr lang="en-US" sz="1200" kern="1200" dirty="0" smtClean="0">
                <a:solidFill>
                  <a:schemeClr val="tx1"/>
                </a:solidFill>
                <a:effectLst/>
                <a:latin typeface="+mn-lt"/>
                <a:ea typeface="+mn-ea"/>
                <a:cs typeface="+mn-cs"/>
              </a:rPr>
              <a:t>beyond what you can bear.</a:t>
            </a:r>
          </a:p>
          <a:p>
            <a:r>
              <a:rPr lang="en-US" sz="1200" kern="1200" dirty="0" smtClean="0">
                <a:solidFill>
                  <a:schemeClr val="tx1"/>
                </a:solidFill>
                <a:effectLst/>
                <a:latin typeface="+mn-lt"/>
                <a:ea typeface="+mn-ea"/>
                <a:cs typeface="+mn-cs"/>
              </a:rPr>
              <a:t>But when you are tempted, </a:t>
            </a:r>
          </a:p>
          <a:p>
            <a:r>
              <a:rPr lang="en-US" sz="1200" kern="1200" dirty="0" smtClean="0">
                <a:solidFill>
                  <a:schemeClr val="tx1"/>
                </a:solidFill>
                <a:effectLst/>
                <a:latin typeface="+mn-lt"/>
                <a:ea typeface="+mn-ea"/>
                <a:cs typeface="+mn-cs"/>
              </a:rPr>
              <a:t>He will also provide a way out</a:t>
            </a:r>
          </a:p>
          <a:p>
            <a:r>
              <a:rPr lang="en-US" sz="1200" kern="1200" dirty="0" smtClean="0">
                <a:solidFill>
                  <a:schemeClr val="tx1"/>
                </a:solidFill>
                <a:effectLst/>
                <a:latin typeface="+mn-lt"/>
                <a:ea typeface="+mn-ea"/>
                <a:cs typeface="+mn-cs"/>
              </a:rPr>
              <a:t>so that you can stand up under it.</a:t>
            </a:r>
          </a:p>
          <a:p>
            <a:r>
              <a:rPr lang="en-US" sz="1200" kern="1200" dirty="0" smtClean="0">
                <a:solidFill>
                  <a:schemeClr val="tx1"/>
                </a:solidFill>
                <a:effectLst/>
                <a:latin typeface="+mn-lt"/>
                <a:ea typeface="+mn-ea"/>
                <a:cs typeface="+mn-cs"/>
              </a:rPr>
              <a:t> </a:t>
            </a:r>
          </a:p>
          <a:p>
            <a:r>
              <a:rPr lang="en-US" sz="1200" i="1" kern="1200" dirty="0" smtClean="0">
                <a:solidFill>
                  <a:schemeClr val="tx1"/>
                </a:solidFill>
                <a:effectLst/>
                <a:latin typeface="+mn-lt"/>
                <a:ea typeface="+mn-ea"/>
                <a:cs typeface="+mn-cs"/>
              </a:rPr>
              <a:t>I Corinthians 10:13, NIV</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E03B9EF-AFFE-694B-A2CA-D01B51C64320}" type="slidenum">
              <a:rPr lang="en-US" smtClean="0"/>
              <a:t>10</a:t>
            </a:fld>
            <a:endParaRPr lang="en-US"/>
          </a:p>
        </p:txBody>
      </p:sp>
    </p:spTree>
    <p:extLst>
      <p:ext uri="{BB962C8B-B14F-4D97-AF65-F5344CB8AC3E}">
        <p14:creationId xmlns:p14="http://schemas.microsoft.com/office/powerpoint/2010/main" val="1208890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565150"/>
            <a:ext cx="2554288" cy="1916113"/>
          </a:xfrm>
        </p:spPr>
      </p:sp>
      <p:sp>
        <p:nvSpPr>
          <p:cNvPr id="3" name="Notes Placeholder 2"/>
          <p:cNvSpPr>
            <a:spLocks noGrp="1"/>
          </p:cNvSpPr>
          <p:nvPr>
            <p:ph type="body" idx="1"/>
          </p:nvPr>
        </p:nvSpPr>
        <p:spPr>
          <a:xfrm>
            <a:off x="685800" y="2517963"/>
            <a:ext cx="5486400" cy="3600450"/>
          </a:xfrm>
        </p:spPr>
        <p:txBody>
          <a:bodyPr/>
          <a:lstStyle/>
          <a:p>
            <a:r>
              <a:rPr lang="en-US" sz="1200" b="1" kern="1200" dirty="0" smtClean="0">
                <a:solidFill>
                  <a:schemeClr val="tx1"/>
                </a:solidFill>
                <a:effectLst/>
                <a:latin typeface="+mn-lt"/>
                <a:ea typeface="+mn-ea"/>
                <a:cs typeface="+mn-cs"/>
              </a:rPr>
              <a:t>INTRODUCTION</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Janette hurried toward home, her braids flying behind her.  Only a few yards back, a bigger boy taunted her.  He had done this before, and Janette was frightened.  She knew no reason for this boy’s cruelty, only that he made fun of her poor clothes and rundown house.  He was always threatening to do unkind things to her.</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Just as the bully was getting closer, a teenage girl stepped out of a doorway and fell into step beside Janette. Putting an arm around the younger girl, she called back over her shoulder, “Just go back where you belong!  This little girl is my friend, and you know better than to torment my friends!”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To Janette’s surprise, the boy soon disappeared around a corner.  Looking up into the older girl’s face, she whispered, “Oh, I thank you!  But how can you be my friend?  I never even saw you before!”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With a smile the girl replied, “I’m your friend because I want to be, and because you need one.  I don’t think that boy will bother you again, but if he does, or if anyone else does, you just knock on that door where I came out.  Everybody knows me, and they won’t hurt you when they know I am your defender.”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There are at least two ways to define the word </a:t>
            </a:r>
            <a:r>
              <a:rPr lang="en-US" sz="1200" i="1" kern="1200" dirty="0" smtClean="0">
                <a:solidFill>
                  <a:schemeClr val="tx1"/>
                </a:solidFill>
                <a:effectLst/>
                <a:latin typeface="+mn-lt"/>
                <a:ea typeface="+mn-ea"/>
                <a:cs typeface="+mn-cs"/>
              </a:rPr>
              <a:t>defender.</a:t>
            </a:r>
            <a:r>
              <a:rPr lang="en-US" sz="1200" kern="1200" dirty="0" smtClean="0">
                <a:solidFill>
                  <a:schemeClr val="tx1"/>
                </a:solidFill>
                <a:effectLst/>
                <a:latin typeface="+mn-lt"/>
                <a:ea typeface="+mn-ea"/>
                <a:cs typeface="+mn-cs"/>
              </a:rPr>
              <a:t>  One is to serve as guard and protect, such as Janette’s teenage friend did for her.  Another way to defend is in a court of law, where there is a </a:t>
            </a:r>
            <a:r>
              <a:rPr lang="en-US" sz="1200" i="1" kern="1200" dirty="0" smtClean="0">
                <a:solidFill>
                  <a:schemeClr val="tx1"/>
                </a:solidFill>
                <a:effectLst/>
                <a:latin typeface="+mn-lt"/>
                <a:ea typeface="+mn-ea"/>
                <a:cs typeface="+mn-cs"/>
              </a:rPr>
              <a:t>defense attorney</a:t>
            </a:r>
            <a:r>
              <a:rPr lang="en-US" sz="1200" kern="1200" dirty="0" smtClean="0">
                <a:solidFill>
                  <a:schemeClr val="tx1"/>
                </a:solidFill>
                <a:effectLst/>
                <a:latin typeface="+mn-lt"/>
                <a:ea typeface="+mn-ea"/>
                <a:cs typeface="+mn-cs"/>
              </a:rPr>
              <a:t>; one who provides vindication for the accused, justifying his or her behavior.  In this lesson, we will consider Jesus in both roles as defender and defense attorney.</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77CCF4-35CA-A948-9720-D4A31E565536}" type="slidenum">
              <a:rPr lang="en-US" smtClean="0"/>
              <a:t>2</a:t>
            </a:fld>
            <a:endParaRPr lang="en-US"/>
          </a:p>
        </p:txBody>
      </p:sp>
    </p:spTree>
    <p:extLst>
      <p:ext uri="{BB962C8B-B14F-4D97-AF65-F5344CB8AC3E}">
        <p14:creationId xmlns:p14="http://schemas.microsoft.com/office/powerpoint/2010/main" val="1973849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previous lessons, we have seen some of the prophecies that pointed to the birth of Jesus.  Through Bible teaching, we know that Jesus existed as the Son of God from the beginning in heaven.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1. What did John call Jesus in John 1:14?</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2. What does John say that the </a:t>
            </a:r>
            <a:r>
              <a:rPr lang="en-US" sz="1200" i="1" kern="1200" dirty="0" smtClean="0">
                <a:solidFill>
                  <a:schemeClr val="tx1"/>
                </a:solidFill>
                <a:effectLst/>
                <a:latin typeface="+mn-lt"/>
                <a:ea typeface="+mn-ea"/>
                <a:cs typeface="+mn-cs"/>
              </a:rPr>
              <a:t>Word,</a:t>
            </a:r>
            <a:r>
              <a:rPr lang="en-US" sz="1200" kern="1200" dirty="0" smtClean="0">
                <a:solidFill>
                  <a:schemeClr val="tx1"/>
                </a:solidFill>
                <a:effectLst/>
                <a:latin typeface="+mn-lt"/>
                <a:ea typeface="+mn-ea"/>
                <a:cs typeface="+mn-cs"/>
              </a:rPr>
              <a:t> or Jesus, did “in the beginning?”  (John 1:1-3).</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How does John show the relationship between God the Father and God the Son (Jesus)?  (John 1:1</a:t>
            </a:r>
            <a:r>
              <a:rPr lang="en-US" sz="1200" i="1"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E03B9EF-AFFE-694B-A2CA-D01B51C64320}" type="slidenum">
              <a:rPr lang="en-US" smtClean="0"/>
              <a:t>3</a:t>
            </a:fld>
            <a:endParaRPr lang="en-US"/>
          </a:p>
        </p:txBody>
      </p:sp>
    </p:spTree>
    <p:extLst>
      <p:ext uri="{BB962C8B-B14F-4D97-AF65-F5344CB8AC3E}">
        <p14:creationId xmlns:p14="http://schemas.microsoft.com/office/powerpoint/2010/main" val="2120405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4. Do you see how verses of the Old Testament which mention God could refer to Jesus?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5. How did David, the writer of many of the Psalms, view the Lord?  (Psalm 5:11,12; 89:18).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6. What did Jesus warn His disciples that they would have in this world?  (John 16:33).</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7. Why did He say they should be of good cheer?  (John 16:33).</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E03B9EF-AFFE-694B-A2CA-D01B51C64320}" type="slidenum">
              <a:rPr lang="en-US" smtClean="0"/>
              <a:t>4</a:t>
            </a:fld>
            <a:endParaRPr lang="en-US"/>
          </a:p>
        </p:txBody>
      </p:sp>
    </p:spTree>
    <p:extLst>
      <p:ext uri="{BB962C8B-B14F-4D97-AF65-F5344CB8AC3E}">
        <p14:creationId xmlns:p14="http://schemas.microsoft.com/office/powerpoint/2010/main" val="617504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“...by passing over the ground which man must travel, our Lord has prepared the way for us to overcome.  It is not His will that we should be placed at a disadvantage in the conflict with Satan.  He would not have us intimidated and discouraged by the assaults of the serpent [Satan].  ‘Be of good cheer,’ He says, ‘I have overcome the world’” (Ellen White, </a:t>
            </a:r>
            <a:r>
              <a:rPr lang="en-US" sz="1200" i="1" kern="1200" dirty="0" smtClean="0">
                <a:solidFill>
                  <a:schemeClr val="tx1"/>
                </a:solidFill>
                <a:effectLst/>
                <a:latin typeface="+mn-lt"/>
                <a:ea typeface="+mn-ea"/>
                <a:cs typeface="+mn-cs"/>
              </a:rPr>
              <a:t>The Desire of Ages,</a:t>
            </a:r>
            <a:r>
              <a:rPr lang="en-US" sz="1200" kern="1200" dirty="0" smtClean="0">
                <a:solidFill>
                  <a:schemeClr val="tx1"/>
                </a:solidFill>
                <a:effectLst/>
                <a:latin typeface="+mn-lt"/>
                <a:ea typeface="+mn-ea"/>
                <a:cs typeface="+mn-cs"/>
              </a:rPr>
              <a:t> p. 122).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E03B9EF-AFFE-694B-A2CA-D01B51C64320}" type="slidenum">
              <a:rPr lang="en-US" smtClean="0"/>
              <a:t>5</a:t>
            </a:fld>
            <a:endParaRPr lang="en-US"/>
          </a:p>
        </p:txBody>
      </p:sp>
    </p:spTree>
    <p:extLst>
      <p:ext uri="{BB962C8B-B14F-4D97-AF65-F5344CB8AC3E}">
        <p14:creationId xmlns:p14="http://schemas.microsoft.com/office/powerpoint/2010/main" val="530933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Some of us are fascinated by the ways in which laws are enforced.  In many lands, being accused of criminal behavior means that a person must be “tried” in a court for the crime.  That person is tried in front of a judge and perhaps a jury to decide whether or not she actually committed the crime, and if so, what the punishment must be.  It is very important to have a good defense attorney to plead the case of the accused.  The defense attorney usually tries to prove that the client is innocent, or should at least have a very light punishment.  Unfortunately, not all attorneys are honest, and some use dishonest ways to assure that their clients have no punishment at all.  When this happens, the accused often pays the lawyer a very large sum of money.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It is also true that sometimes the prosecuting attorney is not an honest person, and will try very hard to prove that an innocent person is guilty.  This was the way it was in the time of Jesus.  Some of the priests and </a:t>
            </a:r>
            <a:r>
              <a:rPr lang="en-US" sz="1200" kern="1200" dirty="0" err="1" smtClean="0">
                <a:solidFill>
                  <a:schemeClr val="tx1"/>
                </a:solidFill>
                <a:effectLst/>
                <a:latin typeface="+mn-lt"/>
                <a:ea typeface="+mn-ea"/>
                <a:cs typeface="+mn-cs"/>
              </a:rPr>
              <a:t>pharisees</a:t>
            </a:r>
            <a:r>
              <a:rPr lang="en-US" sz="1200" kern="1200" dirty="0" smtClean="0">
                <a:solidFill>
                  <a:schemeClr val="tx1"/>
                </a:solidFill>
                <a:effectLst/>
                <a:latin typeface="+mn-lt"/>
                <a:ea typeface="+mn-ea"/>
                <a:cs typeface="+mn-cs"/>
              </a:rPr>
              <a:t> wanted to get rid of Jesus, so they used every excuse they could find against Him.  Read about one such instance in Luke 13:10-17.</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8. In this story what was Jesus doing? </a:t>
            </a:r>
          </a:p>
          <a:p>
            <a:pPr lvl="0"/>
            <a:r>
              <a:rPr lang="en-US" sz="1200" kern="1200" dirty="0" smtClean="0">
                <a:solidFill>
                  <a:schemeClr val="tx1"/>
                </a:solidFill>
                <a:effectLst/>
                <a:latin typeface="+mn-lt"/>
                <a:ea typeface="+mn-ea"/>
                <a:cs typeface="+mn-cs"/>
              </a:rPr>
              <a:t>9. Who was there who needed special help?</a:t>
            </a:r>
          </a:p>
          <a:p>
            <a:pPr lvl="0"/>
            <a:r>
              <a:rPr lang="en-US" sz="1200" kern="1200" dirty="0" smtClean="0">
                <a:solidFill>
                  <a:schemeClr val="tx1"/>
                </a:solidFill>
                <a:effectLst/>
                <a:latin typeface="+mn-lt"/>
                <a:ea typeface="+mn-ea"/>
                <a:cs typeface="+mn-cs"/>
              </a:rPr>
              <a:t>10.</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What did Jesus do?</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E03B9EF-AFFE-694B-A2CA-D01B51C64320}" type="slidenum">
              <a:rPr lang="en-US" smtClean="0"/>
              <a:t>6</a:t>
            </a:fld>
            <a:endParaRPr lang="en-US"/>
          </a:p>
        </p:txBody>
      </p:sp>
    </p:spTree>
    <p:extLst>
      <p:ext uri="{BB962C8B-B14F-4D97-AF65-F5344CB8AC3E}">
        <p14:creationId xmlns:p14="http://schemas.microsoft.com/office/powerpoint/2010/main" val="2048630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11. How did the man in charge of the synagogue react?</a:t>
            </a:r>
          </a:p>
          <a:p>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12. How did Jesus defend the woman and His own action?  (verses 15 and 16).</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Verse 17 (NIV) says, “When he said this, all his opponents were humiliated, but the people were delighted with all the wonderful things he was doing.”  While Jesus would never unnecessarily shame anyone, it was His responsibility to show people where they were doing wrong, where they had begun to follow man’s tradition instead of God’s merciful way.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13.</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What did Paul give as a reason that we should not judge one another?  (Romans 14:10).</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 14. Rather than fear that judgment day, we can take great comfort from knowing Who our Advocate (Defender) is.  Find out in 1 John 2:1.</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E03B9EF-AFFE-694B-A2CA-D01B51C64320}" type="slidenum">
              <a:rPr lang="en-US" smtClean="0"/>
              <a:t>7</a:t>
            </a:fld>
            <a:endParaRPr lang="en-US"/>
          </a:p>
        </p:txBody>
      </p:sp>
    </p:spTree>
    <p:extLst>
      <p:ext uri="{BB962C8B-B14F-4D97-AF65-F5344CB8AC3E}">
        <p14:creationId xmlns:p14="http://schemas.microsoft.com/office/powerpoint/2010/main" val="1110772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 sooner does the child of God approach the mercy seat than he becomes the </a:t>
            </a:r>
            <a:r>
              <a:rPr lang="en-US" sz="1200" i="1" kern="1200" dirty="0" smtClean="0">
                <a:solidFill>
                  <a:schemeClr val="tx1"/>
                </a:solidFill>
                <a:effectLst/>
                <a:latin typeface="+mn-lt"/>
                <a:ea typeface="+mn-ea"/>
                <a:cs typeface="+mn-cs"/>
              </a:rPr>
              <a:t>client of the great Advocate.</a:t>
            </a:r>
            <a:r>
              <a:rPr lang="en-US" sz="1200" kern="1200" dirty="0" smtClean="0">
                <a:solidFill>
                  <a:schemeClr val="tx1"/>
                </a:solidFill>
                <a:effectLst/>
                <a:latin typeface="+mn-lt"/>
                <a:ea typeface="+mn-ea"/>
                <a:cs typeface="+mn-cs"/>
              </a:rPr>
              <a:t>  At his first utterance of penitence and appeal for pardon, </a:t>
            </a:r>
            <a:r>
              <a:rPr lang="en-US" sz="1200" i="1" kern="1200" dirty="0" smtClean="0">
                <a:solidFill>
                  <a:schemeClr val="tx1"/>
                </a:solidFill>
                <a:effectLst/>
                <a:latin typeface="+mn-lt"/>
                <a:ea typeface="+mn-ea"/>
                <a:cs typeface="+mn-cs"/>
              </a:rPr>
              <a:t>Christ espouses his case and makes it His own,</a:t>
            </a:r>
            <a:r>
              <a:rPr lang="en-US" sz="1200" kern="1200" dirty="0" smtClean="0">
                <a:solidFill>
                  <a:schemeClr val="tx1"/>
                </a:solidFill>
                <a:effectLst/>
                <a:latin typeface="+mn-lt"/>
                <a:ea typeface="+mn-ea"/>
                <a:cs typeface="+mn-cs"/>
              </a:rPr>
              <a:t> presenting the supplication before the Father as His own request...” Ask in My name,” Christ says.  AI do not say that I will pray the Father for you; for the Father Himself </a:t>
            </a:r>
            <a:r>
              <a:rPr lang="en-US" sz="1200" kern="1200" dirty="0" err="1" smtClean="0">
                <a:solidFill>
                  <a:schemeClr val="tx1"/>
                </a:solidFill>
                <a:effectLst/>
                <a:latin typeface="+mn-lt"/>
                <a:ea typeface="+mn-ea"/>
                <a:cs typeface="+mn-cs"/>
              </a:rPr>
              <a:t>loveth</a:t>
            </a:r>
            <a:r>
              <a:rPr lang="en-US" sz="1200" kern="1200" dirty="0" smtClean="0">
                <a:solidFill>
                  <a:schemeClr val="tx1"/>
                </a:solidFill>
                <a:effectLst/>
                <a:latin typeface="+mn-lt"/>
                <a:ea typeface="+mn-ea"/>
                <a:cs typeface="+mn-cs"/>
              </a:rPr>
              <a:t> you, because you have loved Me.”  (Ellen White, </a:t>
            </a:r>
            <a:r>
              <a:rPr lang="en-US" sz="1200" i="1" kern="1200" dirty="0" smtClean="0">
                <a:solidFill>
                  <a:schemeClr val="tx1"/>
                </a:solidFill>
                <a:effectLst/>
                <a:latin typeface="+mn-lt"/>
                <a:ea typeface="+mn-ea"/>
                <a:cs typeface="+mn-cs"/>
              </a:rPr>
              <a:t>Testimonies for the</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Church, vol. 6, p. 364,</a:t>
            </a:r>
            <a:r>
              <a:rPr lang="en-US" sz="1200" kern="1200" dirty="0" smtClean="0">
                <a:solidFill>
                  <a:schemeClr val="tx1"/>
                </a:solidFill>
                <a:effectLst/>
                <a:latin typeface="+mn-lt"/>
                <a:ea typeface="+mn-ea"/>
                <a:cs typeface="+mn-cs"/>
              </a:rPr>
              <a:t> emphasis supplied).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lesson ten, we shall see that Jesus is not only our great Defender, He is also our Magistrate.  Isn’t that exciting news?</a:t>
            </a:r>
          </a:p>
          <a:p>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E03B9EF-AFFE-694B-A2CA-D01B51C64320}" type="slidenum">
              <a:rPr lang="en-US" smtClean="0"/>
              <a:t>8</a:t>
            </a:fld>
            <a:endParaRPr lang="en-US"/>
          </a:p>
        </p:txBody>
      </p:sp>
    </p:spTree>
    <p:extLst>
      <p:ext uri="{BB962C8B-B14F-4D97-AF65-F5344CB8AC3E}">
        <p14:creationId xmlns:p14="http://schemas.microsoft.com/office/powerpoint/2010/main" val="200408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03B9EF-AFFE-694B-A2CA-D01B51C64320}" type="slidenum">
              <a:rPr lang="en-US" smtClean="0"/>
              <a:t>9</a:t>
            </a:fld>
            <a:endParaRPr lang="en-US"/>
          </a:p>
        </p:txBody>
      </p:sp>
    </p:spTree>
    <p:extLst>
      <p:ext uri="{BB962C8B-B14F-4D97-AF65-F5344CB8AC3E}">
        <p14:creationId xmlns:p14="http://schemas.microsoft.com/office/powerpoint/2010/main" val="51051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1AAD6C-699C-0548-B1E6-27F3BF983050}"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F8CDF-5408-BC42-9756-1464B26AA2CC}" type="slidenum">
              <a:rPr lang="en-US" smtClean="0"/>
              <a:t>‹#›</a:t>
            </a:fld>
            <a:endParaRPr lang="en-US"/>
          </a:p>
        </p:txBody>
      </p:sp>
    </p:spTree>
    <p:extLst>
      <p:ext uri="{BB962C8B-B14F-4D97-AF65-F5344CB8AC3E}">
        <p14:creationId xmlns:p14="http://schemas.microsoft.com/office/powerpoint/2010/main" val="425891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1AAD6C-699C-0548-B1E6-27F3BF983050}"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F8CDF-5408-BC42-9756-1464B26AA2CC}" type="slidenum">
              <a:rPr lang="en-US" smtClean="0"/>
              <a:t>‹#›</a:t>
            </a:fld>
            <a:endParaRPr lang="en-US"/>
          </a:p>
        </p:txBody>
      </p:sp>
    </p:spTree>
    <p:extLst>
      <p:ext uri="{BB962C8B-B14F-4D97-AF65-F5344CB8AC3E}">
        <p14:creationId xmlns:p14="http://schemas.microsoft.com/office/powerpoint/2010/main" val="1221366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1AAD6C-699C-0548-B1E6-27F3BF983050}"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F8CDF-5408-BC42-9756-1464B26AA2CC}" type="slidenum">
              <a:rPr lang="en-US" smtClean="0"/>
              <a:t>‹#›</a:t>
            </a:fld>
            <a:endParaRPr lang="en-US"/>
          </a:p>
        </p:txBody>
      </p:sp>
    </p:spTree>
    <p:extLst>
      <p:ext uri="{BB962C8B-B14F-4D97-AF65-F5344CB8AC3E}">
        <p14:creationId xmlns:p14="http://schemas.microsoft.com/office/powerpoint/2010/main" val="1861176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1AAD6C-699C-0548-B1E6-27F3BF983050}"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F8CDF-5408-BC42-9756-1464B26AA2CC}" type="slidenum">
              <a:rPr lang="en-US" smtClean="0"/>
              <a:t>‹#›</a:t>
            </a:fld>
            <a:endParaRPr lang="en-US"/>
          </a:p>
        </p:txBody>
      </p:sp>
    </p:spTree>
    <p:extLst>
      <p:ext uri="{BB962C8B-B14F-4D97-AF65-F5344CB8AC3E}">
        <p14:creationId xmlns:p14="http://schemas.microsoft.com/office/powerpoint/2010/main" val="402554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1AAD6C-699C-0548-B1E6-27F3BF983050}"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F8CDF-5408-BC42-9756-1464B26AA2CC}" type="slidenum">
              <a:rPr lang="en-US" smtClean="0"/>
              <a:t>‹#›</a:t>
            </a:fld>
            <a:endParaRPr lang="en-US"/>
          </a:p>
        </p:txBody>
      </p:sp>
    </p:spTree>
    <p:extLst>
      <p:ext uri="{BB962C8B-B14F-4D97-AF65-F5344CB8AC3E}">
        <p14:creationId xmlns:p14="http://schemas.microsoft.com/office/powerpoint/2010/main" val="1158480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1AAD6C-699C-0548-B1E6-27F3BF983050}"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CF8CDF-5408-BC42-9756-1464B26AA2CC}" type="slidenum">
              <a:rPr lang="en-US" smtClean="0"/>
              <a:t>‹#›</a:t>
            </a:fld>
            <a:endParaRPr lang="en-US"/>
          </a:p>
        </p:txBody>
      </p:sp>
    </p:spTree>
    <p:extLst>
      <p:ext uri="{BB962C8B-B14F-4D97-AF65-F5344CB8AC3E}">
        <p14:creationId xmlns:p14="http://schemas.microsoft.com/office/powerpoint/2010/main" val="1500398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1AAD6C-699C-0548-B1E6-27F3BF983050}" type="datetimeFigureOut">
              <a:rPr lang="en-US" smtClean="0"/>
              <a:t>5/15/2016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CF8CDF-5408-BC42-9756-1464B26AA2CC}" type="slidenum">
              <a:rPr lang="en-US" smtClean="0"/>
              <a:t>‹#›</a:t>
            </a:fld>
            <a:endParaRPr lang="en-US"/>
          </a:p>
        </p:txBody>
      </p:sp>
    </p:spTree>
    <p:extLst>
      <p:ext uri="{BB962C8B-B14F-4D97-AF65-F5344CB8AC3E}">
        <p14:creationId xmlns:p14="http://schemas.microsoft.com/office/powerpoint/2010/main" val="1436841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1AAD6C-699C-0548-B1E6-27F3BF983050}" type="datetimeFigureOut">
              <a:rPr lang="en-US" smtClean="0"/>
              <a:t>5/15/2016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CF8CDF-5408-BC42-9756-1464B26AA2CC}" type="slidenum">
              <a:rPr lang="en-US" smtClean="0"/>
              <a:t>‹#›</a:t>
            </a:fld>
            <a:endParaRPr lang="en-US"/>
          </a:p>
        </p:txBody>
      </p:sp>
    </p:spTree>
    <p:extLst>
      <p:ext uri="{BB962C8B-B14F-4D97-AF65-F5344CB8AC3E}">
        <p14:creationId xmlns:p14="http://schemas.microsoft.com/office/powerpoint/2010/main" val="54302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1AAD6C-699C-0548-B1E6-27F3BF983050}" type="datetimeFigureOut">
              <a:rPr lang="en-US" smtClean="0"/>
              <a:t>5/15/2016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CF8CDF-5408-BC42-9756-1464B26AA2CC}" type="slidenum">
              <a:rPr lang="en-US" smtClean="0"/>
              <a:t>‹#›</a:t>
            </a:fld>
            <a:endParaRPr lang="en-US"/>
          </a:p>
        </p:txBody>
      </p:sp>
    </p:spTree>
    <p:extLst>
      <p:ext uri="{BB962C8B-B14F-4D97-AF65-F5344CB8AC3E}">
        <p14:creationId xmlns:p14="http://schemas.microsoft.com/office/powerpoint/2010/main" val="1983814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1AAD6C-699C-0548-B1E6-27F3BF983050}"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CF8CDF-5408-BC42-9756-1464B26AA2CC}" type="slidenum">
              <a:rPr lang="en-US" smtClean="0"/>
              <a:t>‹#›</a:t>
            </a:fld>
            <a:endParaRPr lang="en-US"/>
          </a:p>
        </p:txBody>
      </p:sp>
    </p:spTree>
    <p:extLst>
      <p:ext uri="{BB962C8B-B14F-4D97-AF65-F5344CB8AC3E}">
        <p14:creationId xmlns:p14="http://schemas.microsoft.com/office/powerpoint/2010/main" val="142559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1AAD6C-699C-0548-B1E6-27F3BF983050}"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CF8CDF-5408-BC42-9756-1464B26AA2CC}" type="slidenum">
              <a:rPr lang="en-US" smtClean="0"/>
              <a:t>‹#›</a:t>
            </a:fld>
            <a:endParaRPr lang="en-US"/>
          </a:p>
        </p:txBody>
      </p:sp>
    </p:spTree>
    <p:extLst>
      <p:ext uri="{BB962C8B-B14F-4D97-AF65-F5344CB8AC3E}">
        <p14:creationId xmlns:p14="http://schemas.microsoft.com/office/powerpoint/2010/main" val="1554561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1AAD6C-699C-0548-B1E6-27F3BF983050}" type="datetimeFigureOut">
              <a:rPr lang="en-US" smtClean="0"/>
              <a:t>5/15/2016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CF8CDF-5408-BC42-9756-1464B26AA2CC}" type="slidenum">
              <a:rPr lang="en-US" smtClean="0"/>
              <a:t>‹#›</a:t>
            </a:fld>
            <a:endParaRPr lang="en-US"/>
          </a:p>
        </p:txBody>
      </p:sp>
    </p:spTree>
    <p:extLst>
      <p:ext uri="{BB962C8B-B14F-4D97-AF65-F5344CB8AC3E}">
        <p14:creationId xmlns:p14="http://schemas.microsoft.com/office/powerpoint/2010/main" val="2014880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685800" y="3899432"/>
            <a:ext cx="7772400" cy="2387600"/>
          </a:xfrm>
        </p:spPr>
        <p:txBody>
          <a:bodyPr>
            <a:normAutofit/>
          </a:bodyPr>
          <a:lstStyle/>
          <a:p>
            <a:r>
              <a:rPr lang="en-US" sz="4800" b="1" dirty="0" smtClean="0">
                <a:solidFill>
                  <a:schemeClr val="bg1"/>
                </a:solidFill>
                <a:latin typeface="+mn-lt"/>
              </a:rPr>
              <a:t>Women </a:t>
            </a:r>
            <a:r>
              <a:rPr lang="en-US" sz="4800" b="1" i="1" dirty="0" smtClean="0">
                <a:solidFill>
                  <a:srgbClr val="FFC000"/>
                </a:solidFill>
                <a:latin typeface="Palatino Linotype" charset="0"/>
                <a:ea typeface="Palatino Linotype" charset="0"/>
                <a:cs typeface="Palatino Linotype" charset="0"/>
              </a:rPr>
              <a:t>Discovering</a:t>
            </a:r>
            <a:r>
              <a:rPr lang="en-US" sz="4800" b="1" dirty="0" smtClean="0">
                <a:solidFill>
                  <a:srgbClr val="FFC000"/>
                </a:solidFill>
                <a:latin typeface="+mn-lt"/>
              </a:rPr>
              <a:t> </a:t>
            </a:r>
            <a:r>
              <a:rPr lang="en-US" sz="4800" b="1" dirty="0" smtClean="0">
                <a:solidFill>
                  <a:schemeClr val="bg1"/>
                </a:solidFill>
                <a:latin typeface="+mn-lt"/>
              </a:rPr>
              <a:t>Jesus</a:t>
            </a:r>
            <a:endParaRPr lang="en-US" sz="4800" b="1" i="1" dirty="0">
              <a:solidFill>
                <a:schemeClr val="bg1"/>
              </a:solidFill>
              <a:latin typeface="Palatino Linotype" charset="0"/>
              <a:ea typeface="Palatino Linotype" charset="0"/>
              <a:cs typeface="Palatino Linotype" charset="0"/>
            </a:endParaRPr>
          </a:p>
        </p:txBody>
      </p:sp>
      <p:pic>
        <p:nvPicPr>
          <p:cNvPr id="5" name="Picture 7" descr="WMLOGO-small"/>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463012" y="6355080"/>
            <a:ext cx="514350" cy="39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172301" y="6287032"/>
            <a:ext cx="2816347" cy="523220"/>
          </a:xfrm>
          <a:prstGeom prst="rect">
            <a:avLst/>
          </a:prstGeom>
          <a:noFill/>
        </p:spPr>
        <p:txBody>
          <a:bodyPr wrap="none" rtlCol="0">
            <a:spAutoFit/>
          </a:bodyPr>
          <a:lstStyle/>
          <a:p>
            <a:pPr algn="ctr"/>
            <a:r>
              <a:rPr lang="en-US" sz="1400" dirty="0" smtClean="0">
                <a:latin typeface="Palatino Linotype" charset="0"/>
                <a:ea typeface="Palatino Linotype" charset="0"/>
                <a:cs typeface="Palatino Linotype" charset="0"/>
              </a:rPr>
              <a:t>General Conference</a:t>
            </a:r>
          </a:p>
          <a:p>
            <a:pPr algn="ctr"/>
            <a:r>
              <a:rPr lang="en-US" sz="1400" dirty="0" smtClean="0">
                <a:latin typeface="Palatino Linotype" charset="0"/>
                <a:ea typeface="Palatino Linotype" charset="0"/>
                <a:cs typeface="Palatino Linotype" charset="0"/>
              </a:rPr>
              <a:t>Women's Ministries Department</a:t>
            </a:r>
            <a:endParaRPr lang="en-US" sz="1400" dirty="0">
              <a:latin typeface="Palatino Linotype" charset="0"/>
              <a:ea typeface="Palatino Linotype" charset="0"/>
              <a:cs typeface="Palatino Linotype" charset="0"/>
            </a:endParaRPr>
          </a:p>
        </p:txBody>
      </p:sp>
    </p:spTree>
    <p:extLst>
      <p:ext uri="{BB962C8B-B14F-4D97-AF65-F5344CB8AC3E}">
        <p14:creationId xmlns:p14="http://schemas.microsoft.com/office/powerpoint/2010/main" val="602982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2165260"/>
            <a:ext cx="7886700" cy="4351338"/>
          </a:xfrm>
        </p:spPr>
        <p:txBody>
          <a:bodyPr>
            <a:noAutofit/>
          </a:bodyPr>
          <a:lstStyle/>
          <a:p>
            <a:pPr marL="0" indent="0" algn="ctr">
              <a:buNone/>
            </a:pPr>
            <a:r>
              <a:rPr lang="en-US" dirty="0">
                <a:solidFill>
                  <a:schemeClr val="bg1"/>
                </a:solidFill>
              </a:rPr>
              <a:t>No temptation has seized you</a:t>
            </a:r>
          </a:p>
          <a:p>
            <a:pPr marL="0" indent="0" algn="ctr">
              <a:buNone/>
            </a:pPr>
            <a:r>
              <a:rPr lang="en-US" dirty="0">
                <a:solidFill>
                  <a:schemeClr val="bg1"/>
                </a:solidFill>
              </a:rPr>
              <a:t>except what is common to man.</a:t>
            </a:r>
          </a:p>
          <a:p>
            <a:pPr marL="0" indent="0" algn="ctr">
              <a:buNone/>
            </a:pPr>
            <a:r>
              <a:rPr lang="en-US" dirty="0">
                <a:solidFill>
                  <a:schemeClr val="bg1"/>
                </a:solidFill>
              </a:rPr>
              <a:t>And God is faithful;</a:t>
            </a:r>
          </a:p>
          <a:p>
            <a:pPr marL="0" indent="0" algn="ctr">
              <a:buNone/>
            </a:pPr>
            <a:r>
              <a:rPr lang="en-US" dirty="0">
                <a:solidFill>
                  <a:schemeClr val="bg1"/>
                </a:solidFill>
              </a:rPr>
              <a:t>He will not let you be tempted</a:t>
            </a:r>
          </a:p>
          <a:p>
            <a:pPr marL="0" indent="0" algn="ctr">
              <a:buNone/>
            </a:pPr>
            <a:r>
              <a:rPr lang="en-US" dirty="0">
                <a:solidFill>
                  <a:schemeClr val="bg1"/>
                </a:solidFill>
              </a:rPr>
              <a:t>beyond what you can bear.</a:t>
            </a:r>
          </a:p>
          <a:p>
            <a:pPr marL="0" indent="0" algn="ctr">
              <a:buNone/>
            </a:pPr>
            <a:r>
              <a:rPr lang="en-US" dirty="0">
                <a:solidFill>
                  <a:schemeClr val="bg1"/>
                </a:solidFill>
              </a:rPr>
              <a:t>But when you are tempted, </a:t>
            </a:r>
          </a:p>
          <a:p>
            <a:pPr marL="0" indent="0" algn="ctr">
              <a:buNone/>
            </a:pPr>
            <a:r>
              <a:rPr lang="en-US" dirty="0">
                <a:solidFill>
                  <a:schemeClr val="bg1"/>
                </a:solidFill>
              </a:rPr>
              <a:t>He will also provide a way out</a:t>
            </a:r>
          </a:p>
          <a:p>
            <a:pPr marL="0" indent="0" algn="ctr">
              <a:buNone/>
            </a:pPr>
            <a:r>
              <a:rPr lang="en-US" dirty="0">
                <a:solidFill>
                  <a:schemeClr val="bg1"/>
                </a:solidFill>
              </a:rPr>
              <a:t>so that you can stand up under it.</a:t>
            </a:r>
          </a:p>
          <a:p>
            <a:pPr marL="0" indent="0" algn="ctr">
              <a:buNone/>
            </a:pPr>
            <a:r>
              <a:rPr lang="en-US" dirty="0">
                <a:solidFill>
                  <a:schemeClr val="bg1"/>
                </a:solidFill>
              </a:rPr>
              <a:t> </a:t>
            </a:r>
            <a:r>
              <a:rPr lang="en-US" sz="2000" i="1" dirty="0" smtClean="0">
                <a:solidFill>
                  <a:schemeClr val="bg1"/>
                </a:solidFill>
              </a:rPr>
              <a:t>I </a:t>
            </a:r>
            <a:r>
              <a:rPr lang="en-US" sz="2000" i="1" dirty="0">
                <a:solidFill>
                  <a:schemeClr val="bg1"/>
                </a:solidFill>
              </a:rPr>
              <a:t>Corinthians 10:13, NIV</a:t>
            </a:r>
          </a:p>
          <a:p>
            <a:pPr marL="0" indent="0" algn="ctr">
              <a:buNone/>
            </a:pPr>
            <a:r>
              <a:rPr lang="en-US" sz="2000" dirty="0">
                <a:solidFill>
                  <a:schemeClr val="bg1"/>
                </a:solidFill>
              </a:rPr>
              <a:t> </a:t>
            </a:r>
          </a:p>
          <a:p>
            <a:pPr marL="0" indent="0" algn="ctr">
              <a:buNone/>
            </a:pPr>
            <a:endParaRPr lang="en-US" dirty="0">
              <a:solidFill>
                <a:schemeClr val="bg1"/>
              </a:solidFill>
            </a:endParaRPr>
          </a:p>
        </p:txBody>
      </p:sp>
    </p:spTree>
    <p:extLst>
      <p:ext uri="{BB962C8B-B14F-4D97-AF65-F5344CB8AC3E}">
        <p14:creationId xmlns:p14="http://schemas.microsoft.com/office/powerpoint/2010/main" val="1920548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685800" y="3899432"/>
            <a:ext cx="7772400" cy="2387600"/>
          </a:xfrm>
        </p:spPr>
        <p:txBody>
          <a:bodyPr>
            <a:normAutofit/>
          </a:bodyPr>
          <a:lstStyle/>
          <a:p>
            <a:r>
              <a:rPr lang="en-US" sz="4800" b="1" dirty="0">
                <a:solidFill>
                  <a:srgbClr val="FFC000"/>
                </a:solidFill>
                <a:latin typeface="+mn-lt"/>
              </a:rPr>
              <a:t>Lesson </a:t>
            </a:r>
            <a:r>
              <a:rPr lang="en-US" sz="4800" b="1" dirty="0" smtClean="0">
                <a:solidFill>
                  <a:srgbClr val="FFC000"/>
                </a:solidFill>
                <a:latin typeface="+mn-lt"/>
              </a:rPr>
              <a:t>Nine</a:t>
            </a:r>
            <a:br>
              <a:rPr lang="en-US" sz="4800" b="1" dirty="0" smtClean="0">
                <a:solidFill>
                  <a:srgbClr val="FFC000"/>
                </a:solidFill>
                <a:latin typeface="+mn-lt"/>
              </a:rPr>
            </a:br>
            <a:r>
              <a:rPr lang="en-US" sz="4800" b="1" dirty="0" smtClean="0">
                <a:solidFill>
                  <a:schemeClr val="bg1"/>
                </a:solidFill>
                <a:latin typeface="+mn-lt"/>
              </a:rPr>
              <a:t>Jesus </a:t>
            </a:r>
            <a:r>
              <a:rPr lang="en-US" sz="4800" b="1" dirty="0">
                <a:solidFill>
                  <a:schemeClr val="bg1"/>
                </a:solidFill>
                <a:latin typeface="+mn-lt"/>
              </a:rPr>
              <a:t>is </a:t>
            </a:r>
            <a:r>
              <a:rPr lang="en-US" sz="4800" b="1" i="1" dirty="0">
                <a:solidFill>
                  <a:schemeClr val="bg1"/>
                </a:solidFill>
                <a:latin typeface="Palatino Linotype" charset="0"/>
                <a:ea typeface="Palatino Linotype" charset="0"/>
                <a:cs typeface="Palatino Linotype" charset="0"/>
              </a:rPr>
              <a:t>My </a:t>
            </a:r>
            <a:r>
              <a:rPr lang="en-US" sz="4800" b="1" i="1" dirty="0" smtClean="0">
                <a:solidFill>
                  <a:schemeClr val="bg1"/>
                </a:solidFill>
                <a:latin typeface="Palatino Linotype" charset="0"/>
                <a:ea typeface="Palatino Linotype" charset="0"/>
                <a:cs typeface="Palatino Linotype" charset="0"/>
              </a:rPr>
              <a:t>Defender</a:t>
            </a:r>
            <a:endParaRPr lang="en-US" sz="4800" b="1" i="1" dirty="0">
              <a:solidFill>
                <a:schemeClr val="bg1"/>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1657590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445770" y="783137"/>
            <a:ext cx="7886700" cy="1325563"/>
          </a:xfrm>
        </p:spPr>
        <p:txBody>
          <a:bodyPr/>
          <a:lstStyle/>
          <a:p>
            <a:r>
              <a:rPr lang="en-US" b="1" dirty="0">
                <a:solidFill>
                  <a:schemeClr val="bg1"/>
                </a:solidFill>
                <a:latin typeface="+mn-lt"/>
              </a:rPr>
              <a:t>JESUS</a:t>
            </a:r>
          </a:p>
        </p:txBody>
      </p:sp>
      <p:sp>
        <p:nvSpPr>
          <p:cNvPr id="3" name="Content Placeholder 2"/>
          <p:cNvSpPr>
            <a:spLocks noGrp="1"/>
          </p:cNvSpPr>
          <p:nvPr>
            <p:ph idx="1"/>
          </p:nvPr>
        </p:nvSpPr>
        <p:spPr>
          <a:xfrm>
            <a:off x="628650" y="2531019"/>
            <a:ext cx="7886700" cy="2824752"/>
          </a:xfrm>
        </p:spPr>
        <p:txBody>
          <a:bodyPr/>
          <a:lstStyle/>
          <a:p>
            <a:pPr marL="0" lvl="0" indent="0" algn="ctr">
              <a:lnSpc>
                <a:spcPct val="100000"/>
              </a:lnSpc>
              <a:buNone/>
            </a:pPr>
            <a:r>
              <a:rPr lang="en-US" dirty="0" smtClean="0"/>
              <a:t>1. What </a:t>
            </a:r>
            <a:r>
              <a:rPr lang="en-US" dirty="0"/>
              <a:t>did John call Jesus in John 1:14?</a:t>
            </a:r>
          </a:p>
          <a:p>
            <a:pPr marL="0" indent="0" algn="ctr">
              <a:lnSpc>
                <a:spcPct val="100000"/>
              </a:lnSpc>
              <a:buNone/>
            </a:pPr>
            <a:endParaRPr lang="en-US" dirty="0"/>
          </a:p>
          <a:p>
            <a:pPr marL="0" lvl="0" indent="0" algn="ctr">
              <a:lnSpc>
                <a:spcPct val="100000"/>
              </a:lnSpc>
              <a:buNone/>
            </a:pPr>
            <a:r>
              <a:rPr lang="en-US" dirty="0" smtClean="0"/>
              <a:t>2. What </a:t>
            </a:r>
            <a:r>
              <a:rPr lang="en-US" dirty="0"/>
              <a:t>does John say that the </a:t>
            </a:r>
            <a:r>
              <a:rPr lang="en-US" i="1" dirty="0">
                <a:solidFill>
                  <a:srgbClr val="7030A0"/>
                </a:solidFill>
              </a:rPr>
              <a:t>Word,</a:t>
            </a:r>
            <a:r>
              <a:rPr lang="en-US" dirty="0"/>
              <a:t> or Jesus, did “in the beginning?”  (John 1:1-3).</a:t>
            </a:r>
          </a:p>
        </p:txBody>
      </p:sp>
    </p:spTree>
    <p:extLst>
      <p:ext uri="{BB962C8B-B14F-4D97-AF65-F5344CB8AC3E}">
        <p14:creationId xmlns:p14="http://schemas.microsoft.com/office/powerpoint/2010/main" val="1712315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3" name="Content Placeholder 2"/>
          <p:cNvSpPr>
            <a:spLocks noGrp="1"/>
          </p:cNvSpPr>
          <p:nvPr>
            <p:ph idx="1"/>
          </p:nvPr>
        </p:nvSpPr>
        <p:spPr>
          <a:xfrm>
            <a:off x="628650" y="2060758"/>
            <a:ext cx="7886700" cy="4797241"/>
          </a:xfrm>
        </p:spPr>
        <p:txBody>
          <a:bodyPr>
            <a:normAutofit fontScale="85000" lnSpcReduction="20000"/>
          </a:bodyPr>
          <a:lstStyle/>
          <a:p>
            <a:pPr marL="0" lvl="0" indent="0" algn="ctr">
              <a:lnSpc>
                <a:spcPct val="110000"/>
              </a:lnSpc>
              <a:buNone/>
            </a:pPr>
            <a:r>
              <a:rPr lang="en-US" dirty="0" smtClean="0"/>
              <a:t>4. Do </a:t>
            </a:r>
            <a:r>
              <a:rPr lang="en-US" dirty="0"/>
              <a:t>you see how verses of the Old Testament which mention God could refer to Jesus?</a:t>
            </a:r>
          </a:p>
          <a:p>
            <a:pPr marL="0" indent="0" algn="ctr">
              <a:lnSpc>
                <a:spcPct val="110000"/>
              </a:lnSpc>
              <a:buNone/>
            </a:pPr>
            <a:r>
              <a:rPr lang="en-US" dirty="0"/>
              <a:t> </a:t>
            </a:r>
          </a:p>
          <a:p>
            <a:pPr marL="0" indent="0" algn="ctr">
              <a:lnSpc>
                <a:spcPct val="110000"/>
              </a:lnSpc>
              <a:buNone/>
            </a:pPr>
            <a:r>
              <a:rPr lang="en-US" dirty="0"/>
              <a:t> </a:t>
            </a:r>
            <a:r>
              <a:rPr lang="en-US" dirty="0" smtClean="0"/>
              <a:t>5. How </a:t>
            </a:r>
            <a:r>
              <a:rPr lang="en-US" dirty="0"/>
              <a:t>did David, the writer of many of the Psalms, </a:t>
            </a:r>
            <a:r>
              <a:rPr lang="en-US" dirty="0" smtClean="0"/>
              <a:t>view </a:t>
            </a:r>
            <a:r>
              <a:rPr lang="en-US" dirty="0"/>
              <a:t>the Lord?  (Psalm 5:11,12; 89:18).  </a:t>
            </a:r>
          </a:p>
          <a:p>
            <a:pPr marL="0" indent="0" algn="ctr">
              <a:lnSpc>
                <a:spcPct val="110000"/>
              </a:lnSpc>
              <a:buNone/>
            </a:pPr>
            <a:r>
              <a:rPr lang="en-US" dirty="0"/>
              <a:t> </a:t>
            </a:r>
          </a:p>
          <a:p>
            <a:pPr marL="0" indent="0" algn="ctr">
              <a:lnSpc>
                <a:spcPct val="110000"/>
              </a:lnSpc>
              <a:buNone/>
            </a:pPr>
            <a:r>
              <a:rPr lang="en-US" dirty="0"/>
              <a:t> </a:t>
            </a:r>
            <a:r>
              <a:rPr lang="en-US" dirty="0" smtClean="0"/>
              <a:t>6. What </a:t>
            </a:r>
            <a:r>
              <a:rPr lang="en-US" dirty="0"/>
              <a:t>did Jesus warn His disciples that they would have in this world?  (John 16:33).</a:t>
            </a:r>
          </a:p>
          <a:p>
            <a:pPr marL="0" indent="0" algn="ctr">
              <a:lnSpc>
                <a:spcPct val="110000"/>
              </a:lnSpc>
              <a:buNone/>
            </a:pPr>
            <a:r>
              <a:rPr lang="en-US" dirty="0"/>
              <a:t> </a:t>
            </a:r>
          </a:p>
          <a:p>
            <a:pPr marL="0" indent="0" algn="ctr">
              <a:lnSpc>
                <a:spcPct val="110000"/>
              </a:lnSpc>
              <a:buNone/>
            </a:pPr>
            <a:r>
              <a:rPr lang="en-US" i="1" dirty="0"/>
              <a:t> </a:t>
            </a:r>
            <a:r>
              <a:rPr lang="en-US" i="1" dirty="0" smtClean="0"/>
              <a:t>7. </a:t>
            </a:r>
            <a:r>
              <a:rPr lang="en-US" dirty="0" smtClean="0"/>
              <a:t>Why </a:t>
            </a:r>
            <a:r>
              <a:rPr lang="en-US" dirty="0"/>
              <a:t>did He say they should be of good cheer?  </a:t>
            </a:r>
            <a:endParaRPr lang="en-US" dirty="0" smtClean="0"/>
          </a:p>
          <a:p>
            <a:pPr marL="0" indent="0" algn="ctr">
              <a:lnSpc>
                <a:spcPct val="110000"/>
              </a:lnSpc>
              <a:buNone/>
            </a:pPr>
            <a:r>
              <a:rPr lang="en-US" dirty="0" smtClean="0"/>
              <a:t>(</a:t>
            </a:r>
            <a:r>
              <a:rPr lang="en-US" dirty="0"/>
              <a:t>John 16:33).</a:t>
            </a:r>
          </a:p>
        </p:txBody>
      </p:sp>
    </p:spTree>
    <p:extLst>
      <p:ext uri="{BB962C8B-B14F-4D97-AF65-F5344CB8AC3E}">
        <p14:creationId xmlns:p14="http://schemas.microsoft.com/office/powerpoint/2010/main" val="798128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2322013"/>
            <a:ext cx="7886700" cy="4351338"/>
          </a:xfrm>
        </p:spPr>
        <p:txBody>
          <a:bodyPr/>
          <a:lstStyle/>
          <a:p>
            <a:pPr marL="0" indent="0" algn="ctr">
              <a:lnSpc>
                <a:spcPct val="100000"/>
              </a:lnSpc>
              <a:buNone/>
            </a:pPr>
            <a:r>
              <a:rPr lang="en-US" dirty="0">
                <a:solidFill>
                  <a:schemeClr val="bg1"/>
                </a:solidFill>
              </a:rPr>
              <a:t>“...by passing over the ground which man must travel, our Lord has prepared the way for us to overcome.  It is not His will that we should be placed at a disadvantage in the conflict with Satan.  He would not have us intimidated and discouraged by the assaults of the serpent [Satan].  ‘Be of good cheer,’ He says, ‘I have overcome the world’” </a:t>
            </a:r>
            <a:endParaRPr lang="en-US" dirty="0" smtClean="0">
              <a:solidFill>
                <a:schemeClr val="bg1"/>
              </a:solidFill>
            </a:endParaRPr>
          </a:p>
          <a:p>
            <a:pPr marL="0" indent="0" algn="ctr">
              <a:lnSpc>
                <a:spcPct val="100000"/>
              </a:lnSpc>
              <a:buNone/>
            </a:pPr>
            <a:r>
              <a:rPr lang="en-US" dirty="0" smtClean="0">
                <a:solidFill>
                  <a:schemeClr val="bg1"/>
                </a:solidFill>
              </a:rPr>
              <a:t>(</a:t>
            </a:r>
            <a:r>
              <a:rPr lang="en-US" dirty="0">
                <a:solidFill>
                  <a:schemeClr val="bg1"/>
                </a:solidFill>
              </a:rPr>
              <a:t>Ellen </a:t>
            </a:r>
            <a:r>
              <a:rPr lang="en-US" dirty="0" smtClean="0">
                <a:solidFill>
                  <a:schemeClr val="bg1"/>
                </a:solidFill>
              </a:rPr>
              <a:t>White, </a:t>
            </a:r>
            <a:r>
              <a:rPr lang="en-US" i="1" dirty="0" smtClean="0">
                <a:solidFill>
                  <a:schemeClr val="bg1"/>
                </a:solidFill>
              </a:rPr>
              <a:t>The </a:t>
            </a:r>
            <a:r>
              <a:rPr lang="en-US" i="1" dirty="0">
                <a:solidFill>
                  <a:schemeClr val="bg1"/>
                </a:solidFill>
              </a:rPr>
              <a:t>Desire of Ages,</a:t>
            </a:r>
            <a:r>
              <a:rPr lang="en-US" dirty="0">
                <a:solidFill>
                  <a:schemeClr val="bg1"/>
                </a:solidFill>
              </a:rPr>
              <a:t> p. 122). </a:t>
            </a:r>
          </a:p>
        </p:txBody>
      </p:sp>
    </p:spTree>
    <p:extLst>
      <p:ext uri="{BB962C8B-B14F-4D97-AF65-F5344CB8AC3E}">
        <p14:creationId xmlns:p14="http://schemas.microsoft.com/office/powerpoint/2010/main" val="1665134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106137" y="835389"/>
            <a:ext cx="5615396" cy="1325563"/>
          </a:xfrm>
        </p:spPr>
        <p:txBody>
          <a:bodyPr>
            <a:normAutofit/>
          </a:bodyPr>
          <a:lstStyle/>
          <a:p>
            <a:r>
              <a:rPr lang="en-US" sz="4000" b="1" dirty="0">
                <a:solidFill>
                  <a:schemeClr val="bg1"/>
                </a:solidFill>
                <a:latin typeface="+mn-lt"/>
              </a:rPr>
              <a:t>IN A COURT OF LAW</a:t>
            </a:r>
          </a:p>
        </p:txBody>
      </p:sp>
      <p:sp>
        <p:nvSpPr>
          <p:cNvPr id="3" name="Content Placeholder 2"/>
          <p:cNvSpPr>
            <a:spLocks noGrp="1"/>
          </p:cNvSpPr>
          <p:nvPr>
            <p:ph idx="1"/>
          </p:nvPr>
        </p:nvSpPr>
        <p:spPr>
          <a:xfrm>
            <a:off x="628650" y="2661648"/>
            <a:ext cx="7886700" cy="2249987"/>
          </a:xfrm>
        </p:spPr>
        <p:txBody>
          <a:bodyPr>
            <a:normAutofit/>
          </a:bodyPr>
          <a:lstStyle/>
          <a:p>
            <a:pPr marL="0" lvl="0" indent="0" algn="ctr">
              <a:lnSpc>
                <a:spcPct val="100000"/>
              </a:lnSpc>
              <a:buNone/>
            </a:pPr>
            <a:r>
              <a:rPr lang="en-US" sz="3200" dirty="0" smtClean="0"/>
              <a:t>8. In </a:t>
            </a:r>
            <a:r>
              <a:rPr lang="en-US" sz="3200" dirty="0"/>
              <a:t>this story what was Jesus doing?</a:t>
            </a:r>
          </a:p>
          <a:p>
            <a:pPr marL="0" indent="0" algn="ctr">
              <a:lnSpc>
                <a:spcPct val="100000"/>
              </a:lnSpc>
              <a:buNone/>
            </a:pPr>
            <a:r>
              <a:rPr lang="en-US" sz="3200" dirty="0"/>
              <a:t> </a:t>
            </a:r>
            <a:r>
              <a:rPr lang="en-US" sz="3200" dirty="0" smtClean="0"/>
              <a:t>9. Who </a:t>
            </a:r>
            <a:r>
              <a:rPr lang="en-US" sz="3200" dirty="0"/>
              <a:t>was there who needed special help?</a:t>
            </a:r>
          </a:p>
          <a:p>
            <a:pPr marL="0" indent="0" algn="ctr">
              <a:lnSpc>
                <a:spcPct val="100000"/>
              </a:lnSpc>
              <a:buNone/>
            </a:pPr>
            <a:r>
              <a:rPr lang="en-US" sz="3200" dirty="0"/>
              <a:t> </a:t>
            </a:r>
            <a:r>
              <a:rPr lang="en-US" sz="3200" dirty="0" smtClean="0"/>
              <a:t>10. What </a:t>
            </a:r>
            <a:r>
              <a:rPr lang="en-US" sz="3200" dirty="0"/>
              <a:t>did Jesus do?</a:t>
            </a:r>
          </a:p>
        </p:txBody>
      </p:sp>
    </p:spTree>
    <p:extLst>
      <p:ext uri="{BB962C8B-B14F-4D97-AF65-F5344CB8AC3E}">
        <p14:creationId xmlns:p14="http://schemas.microsoft.com/office/powerpoint/2010/main" val="609806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3" name="Content Placeholder 2"/>
          <p:cNvSpPr>
            <a:spLocks noGrp="1"/>
          </p:cNvSpPr>
          <p:nvPr>
            <p:ph idx="1"/>
          </p:nvPr>
        </p:nvSpPr>
        <p:spPr>
          <a:xfrm>
            <a:off x="628650" y="2766151"/>
            <a:ext cx="7886700" cy="2667998"/>
          </a:xfrm>
        </p:spPr>
        <p:txBody>
          <a:bodyPr>
            <a:normAutofit/>
          </a:bodyPr>
          <a:lstStyle/>
          <a:p>
            <a:pPr marL="0" lvl="0" indent="0" algn="ctr">
              <a:lnSpc>
                <a:spcPct val="100000"/>
              </a:lnSpc>
              <a:buNone/>
            </a:pPr>
            <a:r>
              <a:rPr lang="en-US" sz="3200" dirty="0" smtClean="0">
                <a:solidFill>
                  <a:schemeClr val="bg1"/>
                </a:solidFill>
              </a:rPr>
              <a:t>11. How </a:t>
            </a:r>
            <a:r>
              <a:rPr lang="en-US" sz="3200" dirty="0">
                <a:solidFill>
                  <a:schemeClr val="bg1"/>
                </a:solidFill>
              </a:rPr>
              <a:t>did the man in charge of the synagogue react?</a:t>
            </a:r>
          </a:p>
          <a:p>
            <a:pPr marL="0" indent="0" algn="ctr">
              <a:lnSpc>
                <a:spcPct val="100000"/>
              </a:lnSpc>
              <a:buNone/>
            </a:pPr>
            <a:r>
              <a:rPr lang="en-US" sz="3200" dirty="0" smtClean="0">
                <a:solidFill>
                  <a:schemeClr val="bg1"/>
                </a:solidFill>
              </a:rPr>
              <a:t>12. How </a:t>
            </a:r>
            <a:r>
              <a:rPr lang="en-US" sz="3200" dirty="0">
                <a:solidFill>
                  <a:schemeClr val="bg1"/>
                </a:solidFill>
              </a:rPr>
              <a:t>did Jesus defend the woman and His own action?  (verses 15 and 16).</a:t>
            </a:r>
          </a:p>
          <a:p>
            <a:pPr marL="0" indent="0" algn="ctr">
              <a:lnSpc>
                <a:spcPct val="100000"/>
              </a:lnSpc>
              <a:buNone/>
            </a:pPr>
            <a:endParaRPr lang="en-US" sz="3200" dirty="0">
              <a:solidFill>
                <a:schemeClr val="bg1"/>
              </a:solidFill>
            </a:endParaRPr>
          </a:p>
        </p:txBody>
      </p:sp>
    </p:spTree>
    <p:extLst>
      <p:ext uri="{BB962C8B-B14F-4D97-AF65-F5344CB8AC3E}">
        <p14:creationId xmlns:p14="http://schemas.microsoft.com/office/powerpoint/2010/main" val="1046527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2086882"/>
            <a:ext cx="7886700" cy="4351338"/>
          </a:xfrm>
        </p:spPr>
        <p:txBody>
          <a:bodyPr>
            <a:normAutofit fontScale="92500" lnSpcReduction="10000"/>
          </a:bodyPr>
          <a:lstStyle/>
          <a:p>
            <a:pPr marL="0" indent="0" algn="ctr">
              <a:lnSpc>
                <a:spcPct val="110000"/>
              </a:lnSpc>
              <a:buNone/>
            </a:pPr>
            <a:r>
              <a:rPr lang="en-US" dirty="0">
                <a:solidFill>
                  <a:schemeClr val="bg1"/>
                </a:solidFill>
              </a:rPr>
              <a:t>“No sooner does the child of God approach the mercy seat than he becomes the </a:t>
            </a:r>
            <a:r>
              <a:rPr lang="en-US" i="1" dirty="0">
                <a:solidFill>
                  <a:schemeClr val="bg1"/>
                </a:solidFill>
              </a:rPr>
              <a:t>client of the great Advocate.</a:t>
            </a:r>
            <a:r>
              <a:rPr lang="en-US" dirty="0">
                <a:solidFill>
                  <a:schemeClr val="bg1"/>
                </a:solidFill>
              </a:rPr>
              <a:t>  At his first utterance of penitence and appeal for pardon, </a:t>
            </a:r>
            <a:r>
              <a:rPr lang="en-US" i="1" dirty="0">
                <a:solidFill>
                  <a:schemeClr val="bg1"/>
                </a:solidFill>
              </a:rPr>
              <a:t>Christ espouses his case and makes it His own,</a:t>
            </a:r>
            <a:r>
              <a:rPr lang="en-US" dirty="0">
                <a:solidFill>
                  <a:schemeClr val="bg1"/>
                </a:solidFill>
              </a:rPr>
              <a:t> presenting the supplication before the Father as His own request...” Ask in My name,” Christ says.  AI do not say that I will pray the Father for you; for the Father Himself </a:t>
            </a:r>
            <a:r>
              <a:rPr lang="en-US" dirty="0" err="1">
                <a:solidFill>
                  <a:schemeClr val="bg1"/>
                </a:solidFill>
              </a:rPr>
              <a:t>loveth</a:t>
            </a:r>
            <a:r>
              <a:rPr lang="en-US" dirty="0">
                <a:solidFill>
                  <a:schemeClr val="bg1"/>
                </a:solidFill>
              </a:rPr>
              <a:t> you, because you have loved Me.”  </a:t>
            </a:r>
            <a:endParaRPr lang="en-US" dirty="0" smtClean="0">
              <a:solidFill>
                <a:schemeClr val="bg1"/>
              </a:solidFill>
            </a:endParaRPr>
          </a:p>
          <a:p>
            <a:pPr marL="0" indent="0" algn="ctr">
              <a:lnSpc>
                <a:spcPct val="110000"/>
              </a:lnSpc>
              <a:buNone/>
            </a:pPr>
            <a:r>
              <a:rPr lang="en-US" sz="2600" dirty="0" smtClean="0">
                <a:solidFill>
                  <a:schemeClr val="bg1"/>
                </a:solidFill>
              </a:rPr>
              <a:t>(</a:t>
            </a:r>
            <a:r>
              <a:rPr lang="en-US" sz="2600" dirty="0">
                <a:solidFill>
                  <a:schemeClr val="bg1"/>
                </a:solidFill>
              </a:rPr>
              <a:t>Ellen White, </a:t>
            </a:r>
            <a:r>
              <a:rPr lang="en-US" sz="2600" i="1" dirty="0">
                <a:solidFill>
                  <a:schemeClr val="bg1"/>
                </a:solidFill>
              </a:rPr>
              <a:t>Testimonies for the</a:t>
            </a:r>
            <a:r>
              <a:rPr lang="en-US" sz="2600" dirty="0">
                <a:solidFill>
                  <a:schemeClr val="bg1"/>
                </a:solidFill>
              </a:rPr>
              <a:t> </a:t>
            </a:r>
            <a:r>
              <a:rPr lang="en-US" sz="2600" i="1" dirty="0">
                <a:solidFill>
                  <a:schemeClr val="bg1"/>
                </a:solidFill>
              </a:rPr>
              <a:t>Church, vol. 6, p. 364,</a:t>
            </a:r>
            <a:r>
              <a:rPr lang="en-US" sz="2600" dirty="0">
                <a:solidFill>
                  <a:schemeClr val="bg1"/>
                </a:solidFill>
              </a:rPr>
              <a:t> emphasis supplied).</a:t>
            </a:r>
          </a:p>
        </p:txBody>
      </p:sp>
    </p:spTree>
    <p:extLst>
      <p:ext uri="{BB962C8B-B14F-4D97-AF65-F5344CB8AC3E}">
        <p14:creationId xmlns:p14="http://schemas.microsoft.com/office/powerpoint/2010/main" val="505982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3" name="Content Placeholder 2"/>
          <p:cNvSpPr>
            <a:spLocks noGrp="1"/>
          </p:cNvSpPr>
          <p:nvPr>
            <p:ph idx="1"/>
          </p:nvPr>
        </p:nvSpPr>
        <p:spPr>
          <a:xfrm>
            <a:off x="628650" y="3027409"/>
            <a:ext cx="7886700" cy="1858101"/>
          </a:xfrm>
        </p:spPr>
        <p:txBody>
          <a:bodyPr>
            <a:noAutofit/>
          </a:bodyPr>
          <a:lstStyle/>
          <a:p>
            <a:pPr marL="0" indent="0" algn="ctr">
              <a:buNone/>
            </a:pPr>
            <a:r>
              <a:rPr lang="en-US" sz="4000" b="1" dirty="0">
                <a:solidFill>
                  <a:srgbClr val="FFC000"/>
                </a:solidFill>
              </a:rPr>
              <a:t>JESUS IS THE GREAT DEFENDER, </a:t>
            </a:r>
            <a:r>
              <a:rPr lang="en-US" sz="4000" b="1" dirty="0">
                <a:solidFill>
                  <a:schemeClr val="bg1"/>
                </a:solidFill>
              </a:rPr>
              <a:t>WHO WILL NOT ALLOW ME TO BE TRIED BEYOND THAT WHICH HE CAN HELP ME TO STAND.</a:t>
            </a:r>
          </a:p>
        </p:txBody>
      </p:sp>
    </p:spTree>
    <p:extLst>
      <p:ext uri="{BB962C8B-B14F-4D97-AF65-F5344CB8AC3E}">
        <p14:creationId xmlns:p14="http://schemas.microsoft.com/office/powerpoint/2010/main" val="19985399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TotalTime>
  <Words>885</Words>
  <Application>Microsoft Office PowerPoint</Application>
  <PresentationFormat>On-screen Show (4:3)</PresentationFormat>
  <Paragraphs>109</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Women Discovering Jesus</vt:lpstr>
      <vt:lpstr>Lesson Nine Jesus is My Defender</vt:lpstr>
      <vt:lpstr>JESUS</vt:lpstr>
      <vt:lpstr>PowerPoint Presentation</vt:lpstr>
      <vt:lpstr>PowerPoint Presentation</vt:lpstr>
      <vt:lpstr>IN A COURT OF LAW</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Discovering Jesus</dc:title>
  <dc:creator>Arrais, Raquel</dc:creator>
  <cp:lastModifiedBy>Lynnetta Hamstra</cp:lastModifiedBy>
  <cp:revision>9</cp:revision>
  <dcterms:created xsi:type="dcterms:W3CDTF">2016-02-22T16:04:13Z</dcterms:created>
  <dcterms:modified xsi:type="dcterms:W3CDTF">2016-05-16T03:40:32Z</dcterms:modified>
</cp:coreProperties>
</file>